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7" r:id="rId7"/>
    <p:sldId id="263" r:id="rId8"/>
    <p:sldId id="266"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2550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39886">
            <a:solidFill>
              <a:srgbClr val="DFDFEB"/>
            </a:solidFill>
            <a:prstDash val="solid"/>
          </a:ln>
        </p:spPr>
      </p:sp>
      <p:sp>
        <p:nvSpPr>
          <p:cNvPr id="4" name="Text 1"/>
          <p:cNvSpPr/>
          <p:nvPr/>
        </p:nvSpPr>
        <p:spPr>
          <a:xfrm>
            <a:off x="1000720" y="1376958"/>
            <a:ext cx="7142559" cy="1198245"/>
          </a:xfrm>
          <a:prstGeom prst="rect">
            <a:avLst/>
          </a:prstGeom>
          <a:noFill/>
          <a:ln/>
        </p:spPr>
        <p:txBody>
          <a:bodyPr wrap="square" rtlCol="0" anchor="t"/>
          <a:lstStyle/>
          <a:p>
            <a:pPr marL="0" indent="0">
              <a:lnSpc>
                <a:spcPts val="4718"/>
              </a:lnSpc>
              <a:buNone/>
            </a:pPr>
            <a:r>
              <a:rPr lang="en-US" sz="3774" b="1" dirty="0">
                <a:solidFill>
                  <a:srgbClr val="00002E"/>
                </a:solidFill>
                <a:latin typeface="Nunito" pitchFamily="34" charset="0"/>
                <a:ea typeface="Nunito" pitchFamily="34" charset="-122"/>
                <a:cs typeface="Nunito" pitchFamily="34" charset="-120"/>
              </a:rPr>
              <a:t>TruthSense: A Real-time Remote-Control Lie Detector</a:t>
            </a:r>
            <a:endParaRPr lang="en-US" sz="3774" dirty="0"/>
          </a:p>
        </p:txBody>
      </p:sp>
      <p:sp>
        <p:nvSpPr>
          <p:cNvPr id="5" name="Text 2"/>
          <p:cNvSpPr/>
          <p:nvPr/>
        </p:nvSpPr>
        <p:spPr>
          <a:xfrm>
            <a:off x="1000720" y="2814757"/>
            <a:ext cx="7142559" cy="3578781"/>
          </a:xfrm>
          <a:prstGeom prst="rect">
            <a:avLst/>
          </a:prstGeom>
          <a:noFill/>
          <a:ln/>
        </p:spPr>
        <p:txBody>
          <a:bodyPr wrap="square" rtlCol="0" anchor="t"/>
          <a:lstStyle/>
          <a:p>
            <a:pPr>
              <a:lnSpc>
                <a:spcPct val="150000"/>
              </a:lnSpc>
            </a:pPr>
            <a:r>
              <a:rPr lang="en-US" sz="2400" dirty="0"/>
              <a:t>Final Year Project of:</a:t>
            </a:r>
          </a:p>
          <a:p>
            <a:pPr marL="342900" indent="-342900">
              <a:lnSpc>
                <a:spcPct val="150000"/>
              </a:lnSpc>
              <a:buFont typeface="Arial" panose="020B0604020202020204" pitchFamily="34" charset="0"/>
              <a:buChar char="•"/>
            </a:pPr>
            <a:r>
              <a:rPr lang="en-US" sz="2400" dirty="0"/>
              <a:t>Abdul Qadeer</a:t>
            </a:r>
          </a:p>
          <a:p>
            <a:pPr marL="342900" indent="-342900">
              <a:lnSpc>
                <a:spcPct val="150000"/>
              </a:lnSpc>
              <a:buFont typeface="Arial" panose="020B0604020202020204" pitchFamily="34" charset="0"/>
              <a:buChar char="•"/>
            </a:pPr>
            <a:r>
              <a:rPr lang="en-US" sz="2400" dirty="0" err="1"/>
              <a:t>Areeb</a:t>
            </a:r>
            <a:r>
              <a:rPr lang="en-US" sz="2400" dirty="0"/>
              <a:t> Hassan</a:t>
            </a:r>
          </a:p>
          <a:p>
            <a:pPr marL="342900" indent="-342900">
              <a:lnSpc>
                <a:spcPct val="150000"/>
              </a:lnSpc>
              <a:buFont typeface="Arial" panose="020B0604020202020204" pitchFamily="34" charset="0"/>
              <a:buChar char="•"/>
            </a:pPr>
            <a:r>
              <a:rPr lang="en-US" sz="2400" dirty="0"/>
              <a:t>Muhammad Ali</a:t>
            </a:r>
          </a:p>
        </p:txBody>
      </p:sp>
      <p:sp>
        <p:nvSpPr>
          <p:cNvPr id="6" name="Shape 3"/>
          <p:cNvSpPr/>
          <p:nvPr/>
        </p:nvSpPr>
        <p:spPr>
          <a:xfrm>
            <a:off x="1000720" y="6585109"/>
            <a:ext cx="255627" cy="255627"/>
          </a:xfrm>
          <a:prstGeom prst="roundRect">
            <a:avLst>
              <a:gd name="adj" fmla="val 35767292"/>
            </a:avLst>
          </a:prstGeom>
          <a:noFill/>
          <a:ln w="7620">
            <a:solidFill>
              <a:srgbClr val="FFFFFF"/>
            </a:solidFill>
            <a:prstDash val="solid"/>
          </a:ln>
        </p:spPr>
      </p:sp>
      <p:pic>
        <p:nvPicPr>
          <p:cNvPr id="9" name="Image 2"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6319599" y="1468517"/>
            <a:ext cx="4443889"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Conclusion</a:t>
            </a:r>
            <a:endParaRPr lang="en-US" sz="4374" dirty="0"/>
          </a:p>
        </p:txBody>
      </p:sp>
      <p:sp>
        <p:nvSpPr>
          <p:cNvPr id="5" name="Text 2"/>
          <p:cNvSpPr/>
          <p:nvPr/>
        </p:nvSpPr>
        <p:spPr>
          <a:xfrm>
            <a:off x="6319599" y="2496145"/>
            <a:ext cx="7477601" cy="426481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The "TruthSense" project proposes an innovative methodology for a real-time remote-controlled lie detector application, combining facial analysis and physiological signals to enhance truth verification processes. It prioritizes accuracy, user-friendliness, and data privacy to provide a reliable tool for deception detection. The remote-control functionality empowers users to monitor and control the lie detector from a distance, offering flexibility during lie detection scenarios. Our project promises to deliver a highly accurate and user-friendly lie detector application, empowering users with a reliable tool for deception detection. Ultimately, the "TruthSense" project contributes to advancements in the field of lie detection, promising broader applications and potential for enhancing truth verification processes in various professional settings.</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6319599" y="2712482"/>
            <a:ext cx="4443889"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Problem</a:t>
            </a:r>
            <a:endParaRPr lang="en-US" sz="4374" dirty="0"/>
          </a:p>
        </p:txBody>
      </p:sp>
      <p:sp>
        <p:nvSpPr>
          <p:cNvPr id="5" name="Text 2"/>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The problem addressed in this project is a significant challenge faced during various scenarios such as interviews, interrogations, and investigations: distinguishing between truthful and deceptive responses. The available conventional methods are time taking, subjective, and their accuracy is doubted.</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5693"/>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6319599" y="1567159"/>
            <a:ext cx="4443889"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Related Work</a:t>
            </a:r>
            <a:endParaRPr lang="en-US" sz="4374" dirty="0"/>
          </a:p>
        </p:txBody>
      </p:sp>
      <p:sp>
        <p:nvSpPr>
          <p:cNvPr id="5" name="Text 2"/>
          <p:cNvSpPr/>
          <p:nvPr/>
        </p:nvSpPr>
        <p:spPr>
          <a:xfrm>
            <a:off x="6319599" y="2496145"/>
            <a:ext cx="7477601" cy="213240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The proposed methodology builds on existing research findings in lie detection and emotion recognition using facial analysis and physiological signals. Several studies have explored the relationship between facial expressions, physiological changes, and deception. Our project builds upon these findings to create a lie detection system that combines multiple signals with the hope for improved signal-to-noise ratio.</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graphicFrame>
        <p:nvGraphicFramePr>
          <p:cNvPr id="8" name="Table 8">
            <a:extLst>
              <a:ext uri="{FF2B5EF4-FFF2-40B4-BE49-F238E27FC236}">
                <a16:creationId xmlns:a16="http://schemas.microsoft.com/office/drawing/2014/main" id="{8A828103-C720-4468-8623-86E8642716D3}"/>
              </a:ext>
            </a:extLst>
          </p:cNvPr>
          <p:cNvGraphicFramePr>
            <a:graphicFrameLocks noGrp="1"/>
          </p:cNvGraphicFramePr>
          <p:nvPr>
            <p:extLst>
              <p:ext uri="{D42A27DB-BD31-4B8C-83A1-F6EECF244321}">
                <p14:modId xmlns:p14="http://schemas.microsoft.com/office/powerpoint/2010/main" val="1359997921"/>
              </p:ext>
            </p:extLst>
          </p:nvPr>
        </p:nvGraphicFramePr>
        <p:xfrm>
          <a:off x="6319599" y="4868246"/>
          <a:ext cx="8019037" cy="2743200"/>
        </p:xfrm>
        <a:graphic>
          <a:graphicData uri="http://schemas.openxmlformats.org/drawingml/2006/table">
            <a:tbl>
              <a:tblPr firstRow="1" bandRow="1">
                <a:tableStyleId>{5C22544A-7EE6-4342-B048-85BDC9FD1C3A}</a:tableStyleId>
              </a:tblPr>
              <a:tblGrid>
                <a:gridCol w="8019037">
                  <a:extLst>
                    <a:ext uri="{9D8B030D-6E8A-4147-A177-3AD203B41FA5}">
                      <a16:colId xmlns:a16="http://schemas.microsoft.com/office/drawing/2014/main" val="1918208182"/>
                    </a:ext>
                  </a:extLst>
                </a:gridCol>
              </a:tblGrid>
              <a:tr h="576299">
                <a:tc>
                  <a:txBody>
                    <a:bodyPr/>
                    <a:lstStyle/>
                    <a:p>
                      <a:r>
                        <a:rPr lang="en-US" sz="1800" b="0" i="0" kern="1200" dirty="0" err="1">
                          <a:solidFill>
                            <a:schemeClr val="lt1"/>
                          </a:solidFill>
                          <a:effectLst/>
                          <a:latin typeface="+mn-lt"/>
                          <a:ea typeface="+mn-ea"/>
                          <a:cs typeface="+mn-cs"/>
                        </a:rPr>
                        <a:t>Barathi</a:t>
                      </a:r>
                      <a:r>
                        <a:rPr lang="en-US" sz="1800" b="0" i="0" kern="1200" dirty="0">
                          <a:solidFill>
                            <a:schemeClr val="lt1"/>
                          </a:solidFill>
                          <a:effectLst/>
                          <a:latin typeface="+mn-lt"/>
                          <a:ea typeface="+mn-ea"/>
                          <a:cs typeface="+mn-cs"/>
                        </a:rPr>
                        <a:t>, C. S. (2016). Lie detection based on facial micro expression body language and speech analysis. </a:t>
                      </a:r>
                      <a:r>
                        <a:rPr lang="en-US" sz="1800" b="0" i="1" kern="1200" dirty="0">
                          <a:solidFill>
                            <a:schemeClr val="lt1"/>
                          </a:solidFill>
                          <a:effectLst/>
                          <a:latin typeface="+mn-lt"/>
                          <a:ea typeface="+mn-ea"/>
                          <a:cs typeface="+mn-cs"/>
                        </a:rPr>
                        <a:t>Int. J. Eng. Res. Technol</a:t>
                      </a:r>
                      <a:r>
                        <a:rPr lang="en-US" sz="1800" b="0" i="0" kern="1200" dirty="0">
                          <a:solidFill>
                            <a:schemeClr val="lt1"/>
                          </a:solidFill>
                          <a:effectLst/>
                          <a:latin typeface="+mn-lt"/>
                          <a:ea typeface="+mn-ea"/>
                          <a:cs typeface="+mn-cs"/>
                        </a:rPr>
                        <a:t>. 5, 337–343. </a:t>
                      </a:r>
                      <a:r>
                        <a:rPr lang="en-US" sz="1800" b="0" i="0" kern="1200" dirty="0" err="1">
                          <a:solidFill>
                            <a:schemeClr val="lt1"/>
                          </a:solidFill>
                          <a:effectLst/>
                          <a:latin typeface="+mn-lt"/>
                          <a:ea typeface="+mn-ea"/>
                          <a:cs typeface="+mn-cs"/>
                        </a:rPr>
                        <a:t>doi</a:t>
                      </a:r>
                      <a:r>
                        <a:rPr lang="en-US" sz="1800" b="0" i="0" kern="1200" dirty="0">
                          <a:solidFill>
                            <a:schemeClr val="lt1"/>
                          </a:solidFill>
                          <a:effectLst/>
                          <a:latin typeface="+mn-lt"/>
                          <a:ea typeface="+mn-ea"/>
                          <a:cs typeface="+mn-cs"/>
                        </a:rPr>
                        <a:t>: 10.17577/IJERTV5IS020336</a:t>
                      </a:r>
                      <a:endParaRPr lang="en-US" dirty="0"/>
                    </a:p>
                  </a:txBody>
                  <a:tcPr/>
                </a:tc>
                <a:extLst>
                  <a:ext uri="{0D108BD9-81ED-4DB2-BD59-A6C34878D82A}">
                    <a16:rowId xmlns:a16="http://schemas.microsoft.com/office/drawing/2014/main" val="1387129083"/>
                  </a:ext>
                </a:extLst>
              </a:tr>
              <a:tr h="823284">
                <a:tc>
                  <a:txBody>
                    <a:bodyPr/>
                    <a:lstStyle/>
                    <a:p>
                      <a:r>
                        <a:rPr lang="en-US" sz="1800" b="0" i="0" kern="1200" dirty="0">
                          <a:solidFill>
                            <a:schemeClr val="dk1"/>
                          </a:solidFill>
                          <a:effectLst/>
                          <a:latin typeface="+mn-lt"/>
                          <a:ea typeface="+mn-ea"/>
                          <a:cs typeface="+mn-cs"/>
                        </a:rPr>
                        <a:t>Bartlett, M. S., </a:t>
                      </a:r>
                      <a:r>
                        <a:rPr lang="en-US" sz="1800" b="0" i="0" kern="1200" dirty="0" err="1">
                          <a:solidFill>
                            <a:schemeClr val="dk1"/>
                          </a:solidFill>
                          <a:effectLst/>
                          <a:latin typeface="+mn-lt"/>
                          <a:ea typeface="+mn-ea"/>
                          <a:cs typeface="+mn-cs"/>
                        </a:rPr>
                        <a:t>Littlewort</a:t>
                      </a:r>
                      <a:r>
                        <a:rPr lang="en-US" sz="1800" b="0" i="0" kern="1200" dirty="0">
                          <a:solidFill>
                            <a:schemeClr val="dk1"/>
                          </a:solidFill>
                          <a:effectLst/>
                          <a:latin typeface="+mn-lt"/>
                          <a:ea typeface="+mn-ea"/>
                          <a:cs typeface="+mn-cs"/>
                        </a:rPr>
                        <a:t>, G. C., Frank, M. G., and Lee, K. (2014). Automatic decoding of facial movements reveals deceptive pain expressions. </a:t>
                      </a:r>
                      <a:r>
                        <a:rPr lang="en-US" sz="1800" b="0" i="1" kern="1200" dirty="0" err="1">
                          <a:solidFill>
                            <a:schemeClr val="dk1"/>
                          </a:solidFill>
                          <a:effectLst/>
                          <a:latin typeface="+mn-lt"/>
                          <a:ea typeface="+mn-ea"/>
                          <a:cs typeface="+mn-cs"/>
                        </a:rPr>
                        <a:t>Curr</a:t>
                      </a:r>
                      <a:r>
                        <a:rPr lang="en-US" sz="1800" b="0" i="1" kern="1200" dirty="0">
                          <a:solidFill>
                            <a:schemeClr val="dk1"/>
                          </a:solidFill>
                          <a:effectLst/>
                          <a:latin typeface="+mn-lt"/>
                          <a:ea typeface="+mn-ea"/>
                          <a:cs typeface="+mn-cs"/>
                        </a:rPr>
                        <a:t>. Biol</a:t>
                      </a:r>
                      <a:r>
                        <a:rPr lang="en-US" sz="1800" b="0" i="0" kern="1200" dirty="0">
                          <a:solidFill>
                            <a:schemeClr val="dk1"/>
                          </a:solidFill>
                          <a:effectLst/>
                          <a:latin typeface="+mn-lt"/>
                          <a:ea typeface="+mn-ea"/>
                          <a:cs typeface="+mn-cs"/>
                        </a:rPr>
                        <a:t>. 24, 738–743. </a:t>
                      </a:r>
                      <a:r>
                        <a:rPr lang="en-US" sz="1800" b="0" i="0" kern="1200" dirty="0" err="1">
                          <a:solidFill>
                            <a:schemeClr val="dk1"/>
                          </a:solidFill>
                          <a:effectLst/>
                          <a:latin typeface="+mn-lt"/>
                          <a:ea typeface="+mn-ea"/>
                          <a:cs typeface="+mn-cs"/>
                        </a:rPr>
                        <a:t>doi</a:t>
                      </a:r>
                      <a:r>
                        <a:rPr lang="en-US" sz="1800" b="0" i="0" kern="1200" dirty="0">
                          <a:solidFill>
                            <a:schemeClr val="dk1"/>
                          </a:solidFill>
                          <a:effectLst/>
                          <a:latin typeface="+mn-lt"/>
                          <a:ea typeface="+mn-ea"/>
                          <a:cs typeface="+mn-cs"/>
                        </a:rPr>
                        <a:t>: 10.1016/j.cub.2014.02.009</a:t>
                      </a:r>
                      <a:endParaRPr lang="en-US" dirty="0"/>
                    </a:p>
                  </a:txBody>
                  <a:tcPr/>
                </a:tc>
                <a:extLst>
                  <a:ext uri="{0D108BD9-81ED-4DB2-BD59-A6C34878D82A}">
                    <a16:rowId xmlns:a16="http://schemas.microsoft.com/office/drawing/2014/main" val="3402342595"/>
                  </a:ext>
                </a:extLst>
              </a:tr>
              <a:tr h="823284">
                <a:tc>
                  <a:txBody>
                    <a:bodyPr/>
                    <a:lstStyle/>
                    <a:p>
                      <a:r>
                        <a:rPr lang="en-US" sz="1800" b="0" i="0" kern="1200" dirty="0">
                          <a:solidFill>
                            <a:schemeClr val="dk1"/>
                          </a:solidFill>
                          <a:effectLst/>
                          <a:latin typeface="+mn-lt"/>
                          <a:ea typeface="+mn-ea"/>
                          <a:cs typeface="+mn-cs"/>
                        </a:rPr>
                        <a:t>Beh, K. X., and Goh, K. M. (2019). “Micro-expression spotting using facial landmarks,” in </a:t>
                      </a:r>
                      <a:r>
                        <a:rPr lang="en-US" sz="1800" b="0" i="1" kern="1200" dirty="0">
                          <a:solidFill>
                            <a:schemeClr val="dk1"/>
                          </a:solidFill>
                          <a:effectLst/>
                          <a:latin typeface="+mn-lt"/>
                          <a:ea typeface="+mn-ea"/>
                          <a:cs typeface="+mn-cs"/>
                        </a:rPr>
                        <a:t>Paper Presented at the 2019 IEEE 15th International Colloquium on Signal Processing and Its Applications (CSPA)</a:t>
                      </a:r>
                      <a:r>
                        <a:rPr lang="en-US" sz="1800" b="0" i="0" kern="1200" dirty="0">
                          <a:solidFill>
                            <a:schemeClr val="dk1"/>
                          </a:solidFill>
                          <a:effectLst/>
                          <a:latin typeface="+mn-lt"/>
                          <a:ea typeface="+mn-ea"/>
                          <a:cs typeface="+mn-cs"/>
                        </a:rPr>
                        <a:t> (Penang).</a:t>
                      </a:r>
                      <a:endParaRPr lang="en-US" dirty="0"/>
                    </a:p>
                  </a:txBody>
                  <a:tcPr/>
                </a:tc>
                <a:extLst>
                  <a:ext uri="{0D108BD9-81ED-4DB2-BD59-A6C34878D82A}">
                    <a16:rowId xmlns:a16="http://schemas.microsoft.com/office/drawing/2014/main" val="2791468886"/>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74428"/>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6319599" y="1290876"/>
            <a:ext cx="5897880"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Proposed Methodology</a:t>
            </a:r>
            <a:endParaRPr lang="en-US" sz="4374" dirty="0"/>
          </a:p>
        </p:txBody>
      </p:sp>
      <p:sp>
        <p:nvSpPr>
          <p:cNvPr id="5" name="Text 2"/>
          <p:cNvSpPr/>
          <p:nvPr/>
        </p:nvSpPr>
        <p:spPr>
          <a:xfrm>
            <a:off x="6319599" y="2318504"/>
            <a:ext cx="7477601" cy="4620220"/>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Develop real-time remote-controlled lie detector app using facial analysis and physiological signals.</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Utilize OpenCV and trained Face Mesh model for facial landmark detection from video input.</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Extract facial movement and expression data for analysis.</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Incorporate model for mood detection via facial expressions, adding emotional context.</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Analyze physiological signals like heart rate, blink rate, gaze, hand gestures, and lip compression.</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Compare signals to individual's baseline to spot significant changes hinting at deception.</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Extensive testing and evaluation to validate real-time performance and accuracy.</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6319599" y="1823918"/>
            <a:ext cx="4443889"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Expected Results</a:t>
            </a:r>
            <a:endParaRPr lang="en-US" sz="4374" dirty="0"/>
          </a:p>
        </p:txBody>
      </p:sp>
      <p:sp>
        <p:nvSpPr>
          <p:cNvPr id="5" name="Text 2"/>
          <p:cNvSpPr/>
          <p:nvPr/>
        </p:nvSpPr>
        <p:spPr>
          <a:xfrm>
            <a:off x="6319599" y="2851547"/>
            <a:ext cx="7477601" cy="3554016"/>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Real-time lie detector app with enhanced accuracy in discerning truthful and deceptive responses.</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Fusion of facial analysis and physiological signals for dependable lie detection results.</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Integration of remote-control feature for user convenience.</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Focus on user-friendly interface for transparent real-time feedback.</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Thorough testing and evaluation to confirm real-time performance and accuracy.</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6319599" y="2009894"/>
            <a:ext cx="7477601" cy="1388745"/>
          </a:xfrm>
          <a:prstGeom prst="rect">
            <a:avLst/>
          </a:prstGeom>
          <a:noFill/>
          <a:ln/>
        </p:spPr>
        <p:txBody>
          <a:bodyPr wrap="squar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Technology Used in TruthSense</a:t>
            </a:r>
            <a:endParaRPr lang="en-US" sz="4374" dirty="0"/>
          </a:p>
        </p:txBody>
      </p:sp>
      <p:sp>
        <p:nvSpPr>
          <p:cNvPr id="5" name="Text 2"/>
          <p:cNvSpPr/>
          <p:nvPr/>
        </p:nvSpPr>
        <p:spPr>
          <a:xfrm>
            <a:off x="6319599" y="3731895"/>
            <a:ext cx="7477601" cy="2487811"/>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Utilizes computer technologies including OpenCV, trained Face Mesh model, and facial expression detection.</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Detects facial landmarks, expressions, and mood for deception indication.</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Real-time remote-controlled functionalities for user convenience.</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Python programming language employed in the development.</a:t>
            </a:r>
          </a:p>
          <a:p>
            <a:pPr marL="285750" indent="-285750">
              <a:lnSpc>
                <a:spcPts val="2799"/>
              </a:lnSpc>
              <a:buFont typeface="Arial" panose="020B0604020202020204" pitchFamily="34" charset="0"/>
              <a:buChar char="•"/>
            </a:pPr>
            <a:r>
              <a:rPr lang="en-US" sz="1750" dirty="0">
                <a:solidFill>
                  <a:srgbClr val="00002E"/>
                </a:solidFill>
                <a:latin typeface="PT Sans" pitchFamily="34" charset="0"/>
                <a:ea typeface="PT Sans" pitchFamily="34" charset="-122"/>
                <a:cs typeface="PT Sans" pitchFamily="34" charset="-120"/>
              </a:rPr>
              <a:t>Ongoing research to explore and integrate new technologies for solution enhancement.</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2137144" y="1606751"/>
            <a:ext cx="1605517"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Pros</a:t>
            </a:r>
            <a:endParaRPr lang="en-US" sz="4374" dirty="0"/>
          </a:p>
        </p:txBody>
      </p:sp>
      <p:sp>
        <p:nvSpPr>
          <p:cNvPr id="5" name="Text 2"/>
          <p:cNvSpPr/>
          <p:nvPr/>
        </p:nvSpPr>
        <p:spPr>
          <a:xfrm>
            <a:off x="338835" y="2536973"/>
            <a:ext cx="5976905" cy="2487811"/>
          </a:xfrm>
          <a:prstGeom prst="rect">
            <a:avLst/>
          </a:prstGeom>
          <a:noFill/>
          <a:ln/>
        </p:spPr>
        <p:txBody>
          <a:bodyPr wrap="square" rtlCol="0" anchor="t"/>
          <a:lstStyle/>
          <a:p>
            <a:pPr marL="0" indent="0">
              <a:lnSpc>
                <a:spcPts val="2799"/>
              </a:lnSpc>
              <a:buNone/>
            </a:pPr>
            <a:endParaRPr lang="en-US" sz="1750" dirty="0"/>
          </a:p>
        </p:txBody>
      </p:sp>
      <p:pic>
        <p:nvPicPr>
          <p:cNvPr id="6" name="Image 1" descr="preencoded.png"/>
          <p:cNvPicPr>
            <a:picLocks noChangeAspect="1"/>
          </p:cNvPicPr>
          <p:nvPr/>
        </p:nvPicPr>
        <p:blipFill>
          <a:blip r:embed="rId4"/>
          <a:stretch>
            <a:fillRect/>
          </a:stretch>
        </p:blipFill>
        <p:spPr>
          <a:xfrm>
            <a:off x="0" y="87329"/>
            <a:ext cx="14630400" cy="1414404"/>
          </a:xfrm>
          <a:prstGeom prst="rect">
            <a:avLst/>
          </a:prstGeom>
        </p:spPr>
      </p:pic>
      <p:sp>
        <p:nvSpPr>
          <p:cNvPr id="8" name="TextBox 7">
            <a:extLst>
              <a:ext uri="{FF2B5EF4-FFF2-40B4-BE49-F238E27FC236}">
                <a16:creationId xmlns:a16="http://schemas.microsoft.com/office/drawing/2014/main" id="{5856E204-9CB6-2E07-6D64-7E7CC3D5535F}"/>
              </a:ext>
            </a:extLst>
          </p:cNvPr>
          <p:cNvSpPr txBox="1"/>
          <p:nvPr/>
        </p:nvSpPr>
        <p:spPr>
          <a:xfrm>
            <a:off x="338835" y="2881469"/>
            <a:ext cx="5626030" cy="2862322"/>
          </a:xfrm>
          <a:prstGeom prst="rect">
            <a:avLst/>
          </a:prstGeom>
          <a:noFill/>
        </p:spPr>
        <p:txBody>
          <a:bodyPr wrap="square" rtlCol="0">
            <a:spAutoFit/>
          </a:bodyPr>
          <a:lstStyle/>
          <a:p>
            <a:pPr marL="285750" indent="-285750" algn="just">
              <a:buFont typeface="Arial" panose="020B0604020202020204" pitchFamily="34" charset="0"/>
              <a:buChar char="•"/>
            </a:pPr>
            <a:r>
              <a:rPr lang="en-US" b="1" i="0" dirty="0">
                <a:effectLst/>
                <a:latin typeface="Söhne"/>
              </a:rPr>
              <a:t>Enhanced Deception Detection</a:t>
            </a:r>
            <a:r>
              <a:rPr lang="en-US" b="0" i="0" dirty="0">
                <a:effectLst/>
                <a:latin typeface="Söhne"/>
              </a:rPr>
              <a:t>: Combining facial analysis and physiological signals for potentially improved accuracy.</a:t>
            </a:r>
          </a:p>
          <a:p>
            <a:pPr marL="285750" indent="-285750" algn="just">
              <a:buFont typeface="Arial" panose="020B0604020202020204" pitchFamily="34" charset="0"/>
              <a:buChar char="•"/>
            </a:pPr>
            <a:r>
              <a:rPr lang="en-US" b="1" i="0" dirty="0">
                <a:effectLst/>
                <a:latin typeface="Söhne"/>
              </a:rPr>
              <a:t>Real-Time Feedback</a:t>
            </a:r>
            <a:r>
              <a:rPr lang="en-US" b="0" i="0" dirty="0">
                <a:effectLst/>
                <a:latin typeface="Söhne"/>
              </a:rPr>
              <a:t>: User-friendly interface provides immediate information for decision-making.</a:t>
            </a:r>
          </a:p>
          <a:p>
            <a:pPr marL="285750" indent="-285750" algn="just">
              <a:buFont typeface="Arial" panose="020B0604020202020204" pitchFamily="34" charset="0"/>
              <a:buChar char="•"/>
            </a:pPr>
            <a:r>
              <a:rPr lang="en-US" b="1" i="0" dirty="0">
                <a:effectLst/>
                <a:latin typeface="Söhne"/>
              </a:rPr>
              <a:t>Remote-Control Functionality</a:t>
            </a:r>
            <a:r>
              <a:rPr lang="en-US" b="0" i="0" dirty="0">
                <a:effectLst/>
                <a:latin typeface="Söhne"/>
              </a:rPr>
              <a:t>: Users can manage the process from a distance, adding convenience.</a:t>
            </a:r>
          </a:p>
          <a:p>
            <a:pPr marL="285750" indent="-285750" algn="just">
              <a:buFont typeface="Arial" panose="020B0604020202020204" pitchFamily="34" charset="0"/>
              <a:buChar char="•"/>
            </a:pPr>
            <a:r>
              <a:rPr lang="en-US" b="1" i="0" dirty="0">
                <a:effectLst/>
                <a:latin typeface="Söhne"/>
              </a:rPr>
              <a:t>Innovative Approach</a:t>
            </a:r>
            <a:r>
              <a:rPr lang="en-US" b="0" i="0" dirty="0">
                <a:effectLst/>
                <a:latin typeface="Söhne"/>
              </a:rPr>
              <a:t>: Integrating multiple technologies for advancements in lie detection.</a:t>
            </a:r>
          </a:p>
          <a:p>
            <a:pPr marL="285750" indent="-285750" algn="just">
              <a:buFont typeface="Arial" panose="020B0604020202020204" pitchFamily="34" charset="0"/>
              <a:buChar char="•"/>
            </a:pPr>
            <a:endParaRPr lang="en-US" dirty="0"/>
          </a:p>
        </p:txBody>
      </p:sp>
      <p:sp>
        <p:nvSpPr>
          <p:cNvPr id="9" name="Text 1">
            <a:extLst>
              <a:ext uri="{FF2B5EF4-FFF2-40B4-BE49-F238E27FC236}">
                <a16:creationId xmlns:a16="http://schemas.microsoft.com/office/drawing/2014/main" id="{DEE78C72-0EE6-B622-6B6B-D9A1C8F63AA7}"/>
              </a:ext>
            </a:extLst>
          </p:cNvPr>
          <p:cNvSpPr/>
          <p:nvPr/>
        </p:nvSpPr>
        <p:spPr>
          <a:xfrm>
            <a:off x="10232065" y="1552331"/>
            <a:ext cx="1605517"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Cons</a:t>
            </a:r>
            <a:endParaRPr lang="en-US" sz="4374" dirty="0"/>
          </a:p>
        </p:txBody>
      </p:sp>
      <p:sp>
        <p:nvSpPr>
          <p:cNvPr id="10" name="TextBox 9">
            <a:extLst>
              <a:ext uri="{FF2B5EF4-FFF2-40B4-BE49-F238E27FC236}">
                <a16:creationId xmlns:a16="http://schemas.microsoft.com/office/drawing/2014/main" id="{C62B2BF0-CC12-958B-ECC9-D285739CA77C}"/>
              </a:ext>
            </a:extLst>
          </p:cNvPr>
          <p:cNvSpPr txBox="1"/>
          <p:nvPr/>
        </p:nvSpPr>
        <p:spPr>
          <a:xfrm>
            <a:off x="7194192" y="2881469"/>
            <a:ext cx="7255456" cy="3139321"/>
          </a:xfrm>
          <a:prstGeom prst="rect">
            <a:avLst/>
          </a:prstGeom>
          <a:noFill/>
        </p:spPr>
        <p:txBody>
          <a:bodyPr wrap="square" rtlCol="0">
            <a:spAutoFit/>
          </a:bodyPr>
          <a:lstStyle/>
          <a:p>
            <a:pPr marL="285750" indent="-285750" algn="l">
              <a:buFont typeface="Arial" panose="020B0604020202020204" pitchFamily="34" charset="0"/>
              <a:buChar char="•"/>
            </a:pPr>
            <a:r>
              <a:rPr lang="en-US" b="1" i="0" dirty="0">
                <a:effectLst/>
                <a:latin typeface="Söhne"/>
              </a:rPr>
              <a:t>Accuracy Challenges</a:t>
            </a:r>
            <a:r>
              <a:rPr lang="en-US" b="0" i="0" dirty="0">
                <a:effectLst/>
                <a:latin typeface="Söhne"/>
              </a:rPr>
              <a:t>: Potential for false positives or negatives due to the complexity of analysis.</a:t>
            </a:r>
          </a:p>
          <a:p>
            <a:pPr marL="285750" indent="-285750" algn="l">
              <a:buFont typeface="Arial" panose="020B0604020202020204" pitchFamily="34" charset="0"/>
              <a:buChar char="•"/>
            </a:pPr>
            <a:r>
              <a:rPr lang="en-US" b="1" i="0" dirty="0">
                <a:effectLst/>
                <a:latin typeface="Söhne"/>
              </a:rPr>
              <a:t>Reliability and Validation</a:t>
            </a:r>
            <a:r>
              <a:rPr lang="en-US" b="0" i="0" dirty="0">
                <a:effectLst/>
                <a:latin typeface="Söhne"/>
              </a:rPr>
              <a:t>: Extensive testing and maintenance required for consistent performance.</a:t>
            </a:r>
          </a:p>
          <a:p>
            <a:pPr marL="285750" indent="-285750" algn="l">
              <a:buFont typeface="Arial" panose="020B0604020202020204" pitchFamily="34" charset="0"/>
              <a:buChar char="•"/>
            </a:pPr>
            <a:r>
              <a:rPr lang="en-US" b="1" i="0" dirty="0">
                <a:effectLst/>
                <a:latin typeface="Söhne"/>
              </a:rPr>
              <a:t>Complex Implementation</a:t>
            </a:r>
            <a:r>
              <a:rPr lang="en-US" b="0" i="0" dirty="0">
                <a:effectLst/>
                <a:latin typeface="Söhne"/>
              </a:rPr>
              <a:t>: Integrating various technologies may be technically challenging.</a:t>
            </a:r>
          </a:p>
          <a:p>
            <a:pPr marL="285750" indent="-285750" algn="l">
              <a:buFont typeface="Arial" panose="020B0604020202020204" pitchFamily="34" charset="0"/>
              <a:buChar char="•"/>
            </a:pPr>
            <a:r>
              <a:rPr lang="en-US" b="1" i="0" dirty="0">
                <a:effectLst/>
                <a:latin typeface="Söhne"/>
              </a:rPr>
              <a:t>Human Interpretation</a:t>
            </a:r>
            <a:r>
              <a:rPr lang="en-US" b="0" i="0" dirty="0">
                <a:effectLst/>
                <a:latin typeface="Söhne"/>
              </a:rPr>
              <a:t>: Human analysis remains crucial for accurate interpretation.</a:t>
            </a:r>
          </a:p>
          <a:p>
            <a:pPr marL="285750" indent="-285750" algn="l">
              <a:buFont typeface="Arial" panose="020B0604020202020204" pitchFamily="34" charset="0"/>
              <a:buChar char="•"/>
            </a:pPr>
            <a:r>
              <a:rPr lang="en-US" b="1" i="0" dirty="0">
                <a:effectLst/>
                <a:latin typeface="Söhne"/>
              </a:rPr>
              <a:t>Ethical Concerns</a:t>
            </a:r>
            <a:r>
              <a:rPr lang="en-US" b="0" i="0" dirty="0">
                <a:effectLst/>
                <a:latin typeface="Söhne"/>
              </a:rPr>
              <a:t>: Considerations about impact on individuals' rights and legal system.</a:t>
            </a: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2348389" y="3145750"/>
            <a:ext cx="5387340"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Impact of TruthSense</a:t>
            </a:r>
            <a:endParaRPr lang="en-US" sz="4374" dirty="0"/>
          </a:p>
        </p:txBody>
      </p:sp>
      <p:sp>
        <p:nvSpPr>
          <p:cNvPr id="5" name="Text 2"/>
          <p:cNvSpPr/>
          <p:nvPr/>
        </p:nvSpPr>
        <p:spPr>
          <a:xfrm>
            <a:off x="2348389" y="4173379"/>
            <a:ext cx="9933503" cy="213240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The impact of "</a:t>
            </a:r>
            <a:r>
              <a:rPr lang="en-US" sz="1750" dirty="0" err="1">
                <a:solidFill>
                  <a:srgbClr val="00002E"/>
                </a:solidFill>
                <a:latin typeface="PT Sans" pitchFamily="34" charset="0"/>
                <a:ea typeface="PT Sans" pitchFamily="34" charset="-122"/>
                <a:cs typeface="PT Sans" pitchFamily="34" charset="-120"/>
              </a:rPr>
              <a:t>TruthSense</a:t>
            </a:r>
            <a:r>
              <a:rPr lang="en-US" sz="1750" dirty="0">
                <a:solidFill>
                  <a:srgbClr val="00002E"/>
                </a:solidFill>
                <a:latin typeface="PT Sans" pitchFamily="34" charset="0"/>
                <a:ea typeface="PT Sans" pitchFamily="34" charset="-122"/>
                <a:cs typeface="PT Sans" pitchFamily="34" charset="-120"/>
              </a:rPr>
              <a:t>" in the real world could be profound. It has the potential to revolutionize deception detection in legal settings, augment communication in personal relationships, and enhance negotiation dynamics in business. Moreover, its application in therapy, journalism, and international relations could lead to improved accuracy, trust-building, and conflict prevention. However, ethical considerations and responsible implementation remain pivotal to harness its benefits while safeguarding individual rights and privacy.</a:t>
            </a:r>
            <a:endParaRPr lang="en-US" sz="1750" dirty="0"/>
          </a:p>
        </p:txBody>
      </p:sp>
      <p:pic>
        <p:nvPicPr>
          <p:cNvPr id="6" name="Image 1" descr="preencoded.png"/>
          <p:cNvPicPr>
            <a:picLocks noChangeAspect="1"/>
          </p:cNvPicPr>
          <p:nvPr/>
        </p:nvPicPr>
        <p:blipFill>
          <a:blip r:embed="rId4"/>
          <a:stretch>
            <a:fillRect/>
          </a:stretch>
        </p:blipFill>
        <p:spPr>
          <a:xfrm>
            <a:off x="0" y="0"/>
            <a:ext cx="14630400" cy="122205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6319599" y="2357080"/>
            <a:ext cx="4443889"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Future Research</a:t>
            </a:r>
            <a:endParaRPr lang="en-US" sz="4374" dirty="0"/>
          </a:p>
        </p:txBody>
      </p:sp>
      <p:sp>
        <p:nvSpPr>
          <p:cNvPr id="5" name="Text 2"/>
          <p:cNvSpPr/>
          <p:nvPr/>
        </p:nvSpPr>
        <p:spPr>
          <a:xfrm>
            <a:off x="6319599" y="3384709"/>
            <a:ext cx="7477601" cy="2487811"/>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Future research on "</a:t>
            </a:r>
            <a:r>
              <a:rPr lang="en-US" sz="1750" dirty="0" err="1">
                <a:solidFill>
                  <a:srgbClr val="00002E"/>
                </a:solidFill>
                <a:latin typeface="PT Sans" pitchFamily="34" charset="0"/>
                <a:ea typeface="PT Sans" pitchFamily="34" charset="-122"/>
                <a:cs typeface="PT Sans" pitchFamily="34" charset="-120"/>
              </a:rPr>
              <a:t>TruthSense</a:t>
            </a:r>
            <a:r>
              <a:rPr lang="en-US" sz="1750" dirty="0">
                <a:solidFill>
                  <a:srgbClr val="00002E"/>
                </a:solidFill>
                <a:latin typeface="PT Sans" pitchFamily="34" charset="0"/>
                <a:ea typeface="PT Sans" pitchFamily="34" charset="-122"/>
                <a:cs typeface="PT Sans" pitchFamily="34" charset="-120"/>
              </a:rPr>
              <a:t>" could focus on refining the lie detection algorithm by integrating more advanced machine learning techniques. Exploring ways to reduce false positives and negatives will be crucial for enhancing accuracy. Additionally, investigating the system's adaptability across diverse cultural and linguistic contexts could expand its applicability. Long-term studies assessing the psychological and ethical implications of using such technology for truth verification could provide valuable insights. Lastly, collaborations with experts in psychology, human behavior, and legal fields could contribute to a holistic understanding of the technology's potential and limitations.</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TotalTime>
  <Words>924</Words>
  <Application>Microsoft Office PowerPoint</Application>
  <PresentationFormat>Custom</PresentationFormat>
  <Paragraphs>59</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Nunito</vt:lpstr>
      <vt:lpstr>PT Sans</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Herochanger</cp:lastModifiedBy>
  <cp:revision>3</cp:revision>
  <dcterms:created xsi:type="dcterms:W3CDTF">2023-08-08T06:31:02Z</dcterms:created>
  <dcterms:modified xsi:type="dcterms:W3CDTF">2023-08-08T07:32:31Z</dcterms:modified>
</cp:coreProperties>
</file>